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7" r:id="rId2"/>
  </p:sldIdLst>
  <p:sldSz cx="6858000" cy="10801350"/>
  <p:notesSz cx="7034213" cy="10164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6730" autoAdjust="0"/>
  </p:normalViewPr>
  <p:slideViewPr>
    <p:cSldViewPr>
      <p:cViewPr varScale="1">
        <p:scale>
          <a:sx n="64" d="100"/>
          <a:sy n="64" d="100"/>
        </p:scale>
        <p:origin x="2208" y="72"/>
      </p:cViewPr>
      <p:guideLst>
        <p:guide orient="horz" pos="340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355975"/>
            <a:ext cx="5829300" cy="23145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6121400"/>
            <a:ext cx="4800600" cy="2759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91519-67D0-427E-9344-CBE3E2B3C8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35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78308-B0B5-472C-BBD0-9DFE66DC85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812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431800"/>
            <a:ext cx="1543050" cy="92170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431800"/>
            <a:ext cx="4476750" cy="92170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0FFA3-19CD-4F0F-AE0D-300AD66504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425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31800"/>
            <a:ext cx="6172200" cy="18002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20950"/>
            <a:ext cx="3009900" cy="71278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520950"/>
            <a:ext cx="3009900" cy="34877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6161088"/>
            <a:ext cx="3009900" cy="34877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969E-4B8D-4E35-B5BB-B5B61ACAC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727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1E20D-E9F8-4506-BDF9-9E73E05D9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964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940550"/>
            <a:ext cx="5829300" cy="2146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578350"/>
            <a:ext cx="5829300" cy="2362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27875-0860-44C2-A43D-87CD33E418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29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20950"/>
            <a:ext cx="3009900" cy="712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520950"/>
            <a:ext cx="3009900" cy="7127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A473-3947-4FC0-8BBD-2E81D618E8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410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417763"/>
            <a:ext cx="3030538" cy="10080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425825"/>
            <a:ext cx="3030538" cy="6223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417763"/>
            <a:ext cx="3030537" cy="10080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425825"/>
            <a:ext cx="3030537" cy="6223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49B17-BDE3-421A-A6C1-158EC691F2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628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BBC51-BC29-4F06-82FD-E9B17CBB5A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7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F5C91-4A9E-43AE-AEE0-510EAB52CB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322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30213"/>
            <a:ext cx="2255838" cy="18303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30213"/>
            <a:ext cx="3833812" cy="92186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260600"/>
            <a:ext cx="2255838" cy="7388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CDA71-2ABD-4434-9548-5CC093B830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490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7561263"/>
            <a:ext cx="4114800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965200"/>
            <a:ext cx="4114800" cy="6480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8453438"/>
            <a:ext cx="4114800" cy="1268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76E1B-8C5F-471E-8CF4-5E1205202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298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431800"/>
            <a:ext cx="6172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520950"/>
            <a:ext cx="6172200" cy="712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836150"/>
            <a:ext cx="1600200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836150"/>
            <a:ext cx="2171700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836150"/>
            <a:ext cx="1600200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57F7B53-58A9-4365-B23A-BBC58D3A96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31"/>
          <p:cNvSpPr txBox="1">
            <a:spLocks noChangeArrowheads="1"/>
          </p:cNvSpPr>
          <p:nvPr/>
        </p:nvSpPr>
        <p:spPr bwMode="auto">
          <a:xfrm>
            <a:off x="112713" y="8640763"/>
            <a:ext cx="662622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100"/>
              <a:t>■</a:t>
            </a:r>
            <a:r>
              <a:rPr lang="ja-JP" altLang="en-US" sz="1100"/>
              <a:t>　相談に必要な資料等をいただく場合には、営業店または地域支援課より、事前に連絡いたします。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■　原則、当金庫担当職員が本相談に立ち合わせていただき、ご相談内容は秘密厳守いたします。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■　ご記入いただいた情報（所在地、代表者名、電話番号、相談内容など）は、本相談に関することのみに　　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　　　利用します。</a:t>
            </a:r>
          </a:p>
        </p:txBody>
      </p:sp>
      <p:sp>
        <p:nvSpPr>
          <p:cNvPr id="3075" name="Line 263"/>
          <p:cNvSpPr>
            <a:spLocks noChangeShapeType="1"/>
          </p:cNvSpPr>
          <p:nvPr/>
        </p:nvSpPr>
        <p:spPr bwMode="auto">
          <a:xfrm>
            <a:off x="-26988" y="9713913"/>
            <a:ext cx="6858001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Text Box 271"/>
          <p:cNvSpPr txBox="1">
            <a:spLocks noChangeArrowheads="1"/>
          </p:cNvSpPr>
          <p:nvPr/>
        </p:nvSpPr>
        <p:spPr bwMode="auto">
          <a:xfrm>
            <a:off x="549275" y="662463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7" name="Text Box 378"/>
          <p:cNvSpPr txBox="1">
            <a:spLocks noChangeArrowheads="1"/>
          </p:cNvSpPr>
          <p:nvPr/>
        </p:nvSpPr>
        <p:spPr bwMode="auto">
          <a:xfrm>
            <a:off x="1844675" y="215900"/>
            <a:ext cx="2852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dirty="0">
                <a:ea typeface="HGS創英角ｺﾞｼｯｸUB" panose="020B0900000000000000" pitchFamily="50" charset="-128"/>
              </a:rPr>
              <a:t>専門家派遣申込書</a:t>
            </a:r>
          </a:p>
        </p:txBody>
      </p:sp>
      <p:sp>
        <p:nvSpPr>
          <p:cNvPr id="3078" name="Text Box 379"/>
          <p:cNvSpPr txBox="1">
            <a:spLocks noChangeArrowheads="1"/>
          </p:cNvSpPr>
          <p:nvPr/>
        </p:nvSpPr>
        <p:spPr bwMode="auto">
          <a:xfrm>
            <a:off x="0" y="720725"/>
            <a:ext cx="33115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b="1"/>
              <a:t>甲府信用金庫　地域支援課　行</a:t>
            </a:r>
          </a:p>
        </p:txBody>
      </p:sp>
      <p:sp>
        <p:nvSpPr>
          <p:cNvPr id="3079" name="Text Box 380"/>
          <p:cNvSpPr txBox="1">
            <a:spLocks noChangeArrowheads="1"/>
          </p:cNvSpPr>
          <p:nvPr/>
        </p:nvSpPr>
        <p:spPr bwMode="auto">
          <a:xfrm>
            <a:off x="3716338" y="720725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b="1">
                <a:latin typeface="ＭＳ Ｐゴシック" panose="020B0600070205080204" pitchFamily="50" charset="-128"/>
              </a:rPr>
              <a:t>FAX</a:t>
            </a:r>
            <a:r>
              <a:rPr lang="ja-JP" altLang="en-US" sz="1800" b="1">
                <a:latin typeface="ＭＳ Ｐゴシック" panose="020B0600070205080204" pitchFamily="50" charset="-128"/>
              </a:rPr>
              <a:t>：０５５－２２２－０２３６</a:t>
            </a:r>
          </a:p>
        </p:txBody>
      </p:sp>
      <p:sp>
        <p:nvSpPr>
          <p:cNvPr id="3080" name="AutoShape 381"/>
          <p:cNvSpPr>
            <a:spLocks noChangeArrowheads="1"/>
          </p:cNvSpPr>
          <p:nvPr/>
        </p:nvSpPr>
        <p:spPr bwMode="auto">
          <a:xfrm>
            <a:off x="4797425" y="254000"/>
            <a:ext cx="1296988" cy="431800"/>
          </a:xfrm>
          <a:prstGeom prst="upArrow">
            <a:avLst>
              <a:gd name="adj1" fmla="val 50065"/>
              <a:gd name="adj2" fmla="val 48528"/>
            </a:avLst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81" name="Text Box 382"/>
          <p:cNvSpPr txBox="1">
            <a:spLocks noChangeArrowheads="1"/>
          </p:cNvSpPr>
          <p:nvPr/>
        </p:nvSpPr>
        <p:spPr bwMode="auto">
          <a:xfrm>
            <a:off x="0" y="1079500"/>
            <a:ext cx="3284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>
                <a:solidFill>
                  <a:srgbClr val="FF0000"/>
                </a:solidFill>
              </a:rPr>
              <a:t>１、２をご記入ください</a:t>
            </a:r>
            <a:r>
              <a:rPr lang="ja-JP" altLang="en-US" sz="1400">
                <a:solidFill>
                  <a:srgbClr val="FF0000"/>
                </a:solidFill>
              </a:rPr>
              <a:t>。</a:t>
            </a:r>
          </a:p>
        </p:txBody>
      </p:sp>
      <p:sp>
        <p:nvSpPr>
          <p:cNvPr id="3082" name="Text Box 418"/>
          <p:cNvSpPr txBox="1">
            <a:spLocks noChangeArrowheads="1"/>
          </p:cNvSpPr>
          <p:nvPr/>
        </p:nvSpPr>
        <p:spPr bwMode="auto">
          <a:xfrm>
            <a:off x="0" y="1368425"/>
            <a:ext cx="3213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/>
              <a:t>１．企業概要</a:t>
            </a:r>
            <a:endParaRPr lang="ja-JP" altLang="en-US" sz="1400">
              <a:solidFill>
                <a:srgbClr val="FF0000"/>
              </a:solidFill>
            </a:endParaRPr>
          </a:p>
        </p:txBody>
      </p:sp>
      <p:sp>
        <p:nvSpPr>
          <p:cNvPr id="3083" name="Text Box 694"/>
          <p:cNvSpPr txBox="1">
            <a:spLocks noChangeArrowheads="1"/>
          </p:cNvSpPr>
          <p:nvPr/>
        </p:nvSpPr>
        <p:spPr bwMode="auto">
          <a:xfrm>
            <a:off x="-26988" y="4232275"/>
            <a:ext cx="1773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b="1"/>
              <a:t>２．派遣希望内容</a:t>
            </a:r>
          </a:p>
        </p:txBody>
      </p:sp>
      <p:sp>
        <p:nvSpPr>
          <p:cNvPr id="3084" name="Text Box 894"/>
          <p:cNvSpPr txBox="1">
            <a:spLocks noChangeArrowheads="1"/>
          </p:cNvSpPr>
          <p:nvPr/>
        </p:nvSpPr>
        <p:spPr bwMode="auto">
          <a:xfrm>
            <a:off x="211138" y="9713913"/>
            <a:ext cx="12954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金庫使用欄</a:t>
            </a:r>
            <a:endParaRPr lang="ja-JP" altLang="en-US" sz="1200"/>
          </a:p>
        </p:txBody>
      </p:sp>
      <p:graphicFrame>
        <p:nvGraphicFramePr>
          <p:cNvPr id="4012" name="Group 940"/>
          <p:cNvGraphicFramePr>
            <a:graphicFrameLocks noGrp="1"/>
          </p:cNvGraphicFramePr>
          <p:nvPr>
            <p:ph sz="quarter" idx="3"/>
          </p:nvPr>
        </p:nvGraphicFramePr>
        <p:xfrm>
          <a:off x="55563" y="9975850"/>
          <a:ext cx="6740526" cy="554038"/>
        </p:xfrm>
        <a:graphic>
          <a:graphicData uri="http://schemas.openxmlformats.org/drawingml/2006/table">
            <a:tbl>
              <a:tblPr/>
              <a:tblGrid>
                <a:gridCol w="815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店名</a:t>
                      </a: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お客様番号</a:t>
                      </a: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担当者氏名</a:t>
                      </a: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01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その他特記事項</a:t>
                      </a: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9989" marR="89989" marT="46927" marB="4692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04" name="Text Box 1033"/>
          <p:cNvSpPr txBox="1">
            <a:spLocks noChangeArrowheads="1"/>
          </p:cNvSpPr>
          <p:nvPr/>
        </p:nvSpPr>
        <p:spPr bwMode="auto">
          <a:xfrm>
            <a:off x="4986338" y="1368425"/>
            <a:ext cx="18716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 dirty="0"/>
              <a:t>令和　　年　　月　　日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57613716"/>
              </p:ext>
            </p:extLst>
          </p:nvPr>
        </p:nvGraphicFramePr>
        <p:xfrm>
          <a:off x="261938" y="1712913"/>
          <a:ext cx="6262688" cy="2417761"/>
        </p:xfrm>
        <a:graphic>
          <a:graphicData uri="http://schemas.openxmlformats.org/drawingml/2006/table">
            <a:tbl>
              <a:tblPr/>
              <a:tblGrid>
                <a:gridCol w="1037069">
                  <a:extLst>
                    <a:ext uri="{9D8B030D-6E8A-4147-A177-3AD203B41FA5}">
                      <a16:colId xmlns:a16="http://schemas.microsoft.com/office/drawing/2014/main" val="1726962916"/>
                    </a:ext>
                  </a:extLst>
                </a:gridCol>
                <a:gridCol w="2094275">
                  <a:extLst>
                    <a:ext uri="{9D8B030D-6E8A-4147-A177-3AD203B41FA5}">
                      <a16:colId xmlns:a16="http://schemas.microsoft.com/office/drawing/2014/main" val="1882242050"/>
                    </a:ext>
                  </a:extLst>
                </a:gridCol>
                <a:gridCol w="1037069">
                  <a:extLst>
                    <a:ext uri="{9D8B030D-6E8A-4147-A177-3AD203B41FA5}">
                      <a16:colId xmlns:a16="http://schemas.microsoft.com/office/drawing/2014/main" val="3033357821"/>
                    </a:ext>
                  </a:extLst>
                </a:gridCol>
                <a:gridCol w="2094275">
                  <a:extLst>
                    <a:ext uri="{9D8B030D-6E8A-4147-A177-3AD203B41FA5}">
                      <a16:colId xmlns:a16="http://schemas.microsoft.com/office/drawing/2014/main" val="4209017920"/>
                    </a:ext>
                  </a:extLst>
                </a:gridCol>
              </a:tblGrid>
              <a:tr h="1701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ふりがな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ふりがな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844644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法人名（屋号）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代表者氏名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530711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〒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026904"/>
                  </a:ext>
                </a:extLst>
              </a:tr>
              <a:tr h="3362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法人番号（法人のみ）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374018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相談担当者氏名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相談担当者役職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060955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488959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ホームページ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URL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378857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441006"/>
                  </a:ext>
                </a:extLst>
              </a:tr>
              <a:tr h="2730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設立年月日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3629" marR="3629" marT="36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460313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64900"/>
              </p:ext>
            </p:extLst>
          </p:nvPr>
        </p:nvGraphicFramePr>
        <p:xfrm>
          <a:off x="261938" y="4548188"/>
          <a:ext cx="6262687" cy="3830639"/>
        </p:xfrm>
        <a:graphic>
          <a:graphicData uri="http://schemas.openxmlformats.org/drawingml/2006/table">
            <a:tbl>
              <a:tblPr/>
              <a:tblGrid>
                <a:gridCol w="1079487">
                  <a:extLst>
                    <a:ext uri="{9D8B030D-6E8A-4147-A177-3AD203B41FA5}">
                      <a16:colId xmlns:a16="http://schemas.microsoft.com/office/drawing/2014/main" val="702625310"/>
                    </a:ext>
                  </a:extLst>
                </a:gridCol>
                <a:gridCol w="5183200">
                  <a:extLst>
                    <a:ext uri="{9D8B030D-6E8A-4147-A177-3AD203B41FA5}">
                      <a16:colId xmlns:a16="http://schemas.microsoft.com/office/drawing/2014/main" val="2534881668"/>
                    </a:ext>
                  </a:extLst>
                </a:gridCol>
              </a:tblGrid>
              <a:tr h="11636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経営課題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該当する項目に〇をお付けください。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（１）経営革新、（２）地域資源活用、（３）農商工等連携、（４）事業承継、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（５）海外展開、（６）創業、（７）事業再生及び再チャレンジ、（８）雇用・労務関係、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（９）ものづくり、（１０）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を活用した経営力強化、（１１）知的資産経営、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（１２）販路拡大・販促支援、（１３）契約・取引、（１４）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BCP</a:t>
                      </a:r>
                      <a:r>
                        <a:rPr lang="ja-JP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、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/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（１５）その他の経営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課題（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　　　　　　）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288591"/>
                  </a:ext>
                </a:extLst>
              </a:tr>
              <a:tr h="7984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経営上の問題点・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課題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745173"/>
                  </a:ext>
                </a:extLst>
              </a:tr>
              <a:tr h="7984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専門家に求める</a:t>
                      </a:r>
                      <a:b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支援の内容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936731"/>
                  </a:ext>
                </a:extLst>
              </a:tr>
              <a:tr h="4331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派遣場所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☐上記住所　　　☐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　　　　　　　　　　　　　　　　）　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15819"/>
                  </a:ext>
                </a:extLst>
              </a:tr>
              <a:tr h="2123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派遣希望日時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第一希望　　　　　年　　　月　　　日（　　）　　　　：　　　　～　　　　：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096837"/>
                  </a:ext>
                </a:extLst>
              </a:tr>
              <a:tr h="2123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第二希望　　　　　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　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月　　　日（　　）　　　　：　　　　～　　　　：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833695"/>
                  </a:ext>
                </a:extLst>
              </a:tr>
              <a:tr h="2123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第三希望　　　　　年　　　月　　　日（　　）　　　　：　　　　～　　　　：</a:t>
                      </a:r>
                    </a:p>
                  </a:txBody>
                  <a:tcPr marL="7441" marR="7441" marT="74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19739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486</Words>
  <Application>Microsoft Office PowerPoint</Application>
  <PresentationFormat>ユーザー設定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ＭＳ Ｐゴシック</vt:lpstr>
      <vt:lpstr>游ゴシック</vt:lpstr>
      <vt:lpstr>Arial</vt:lpstr>
      <vt:lpstr>標準デザイン</vt:lpstr>
      <vt:lpstr>PowerPoint プレゼンテーション</vt:lpstr>
    </vt:vector>
  </TitlesOfParts>
  <Company>甲府信用金庫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甲府信用金庫</dc:creator>
  <cp:lastModifiedBy>本部 TC00081</cp:lastModifiedBy>
  <cp:revision>197</cp:revision>
  <cp:lastPrinted>2021-06-10T02:57:28Z</cp:lastPrinted>
  <dcterms:created xsi:type="dcterms:W3CDTF">2010-09-06T23:33:42Z</dcterms:created>
  <dcterms:modified xsi:type="dcterms:W3CDTF">2021-06-11T06:27:36Z</dcterms:modified>
</cp:coreProperties>
</file>